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356" r:id="rId2"/>
    <p:sldId id="279" r:id="rId3"/>
    <p:sldId id="281" r:id="rId4"/>
    <p:sldId id="357" r:id="rId5"/>
    <p:sldId id="359" r:id="rId6"/>
    <p:sldId id="358" r:id="rId7"/>
    <p:sldId id="343" r:id="rId8"/>
    <p:sldId id="344" r:id="rId9"/>
    <p:sldId id="345" r:id="rId10"/>
    <p:sldId id="346" r:id="rId11"/>
    <p:sldId id="372" r:id="rId12"/>
    <p:sldId id="361" r:id="rId13"/>
    <p:sldId id="306" r:id="rId14"/>
    <p:sldId id="318" r:id="rId15"/>
    <p:sldId id="367" r:id="rId16"/>
    <p:sldId id="365" r:id="rId17"/>
    <p:sldId id="363" r:id="rId18"/>
    <p:sldId id="369" r:id="rId19"/>
    <p:sldId id="368" r:id="rId20"/>
    <p:sldId id="373" r:id="rId21"/>
    <p:sldId id="374" r:id="rId22"/>
    <p:sldId id="315" r:id="rId23"/>
    <p:sldId id="362" r:id="rId24"/>
    <p:sldId id="316" r:id="rId25"/>
    <p:sldId id="336" r:id="rId26"/>
    <p:sldId id="319" r:id="rId27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ims" id="{D8F4DBAE-51BD-F040-8312-8150D78E4BFF}">
          <p14:sldIdLst>
            <p14:sldId id="356"/>
            <p14:sldId id="279"/>
            <p14:sldId id="281"/>
            <p14:sldId id="357"/>
            <p14:sldId id="359"/>
            <p14:sldId id="358"/>
          </p14:sldIdLst>
        </p14:section>
        <p14:section name="Paralanguage / telling the listener" id="{FD844FD3-3802-D948-89D2-D472B53E12D5}">
          <p14:sldIdLst>
            <p14:sldId id="343"/>
            <p14:sldId id="344"/>
            <p14:sldId id="345"/>
            <p14:sldId id="346"/>
          </p14:sldIdLst>
        </p14:section>
        <p14:section name="Block 2 - partner storytelling" id="{7694EAD5-C0F9-8948-89E8-36C3EA7EF1EC}">
          <p14:sldIdLst>
            <p14:sldId id="372"/>
            <p14:sldId id="361"/>
            <p14:sldId id="306"/>
            <p14:sldId id="318"/>
          </p14:sldIdLst>
        </p14:section>
        <p14:section name="Bock 3 Methodology" id="{FD5C36CC-C0F4-A140-86D7-AFDF2D9F4AE2}">
          <p14:sldIdLst>
            <p14:sldId id="367"/>
            <p14:sldId id="365"/>
            <p14:sldId id="363"/>
            <p14:sldId id="369"/>
            <p14:sldId id="368"/>
            <p14:sldId id="373"/>
            <p14:sldId id="374"/>
          </p14:sldIdLst>
        </p14:section>
        <p14:section name="End - feedback" id="{3B7552BA-1635-4F48-8078-1249A43363F0}">
          <p14:sldIdLst>
            <p14:sldId id="315"/>
            <p14:sldId id="362"/>
            <p14:sldId id="316"/>
            <p14:sldId id="336"/>
            <p14:sldId id="31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77"/>
    <p:restoredTop sz="94646"/>
  </p:normalViewPr>
  <p:slideViewPr>
    <p:cSldViewPr snapToGrid="0" snapToObjects="1">
      <p:cViewPr varScale="1">
        <p:scale>
          <a:sx n="89" d="100"/>
          <a:sy n="89" d="100"/>
        </p:scale>
        <p:origin x="456" y="1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FF27F-F546-2748-B5A9-65F18E77918C}" type="datetimeFigureOut">
              <a:rPr lang="en-DE" smtClean="0"/>
              <a:t>05.05.21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26090-9BBD-8841-B31C-7F406A19789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80678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1361D-CDAA-A44D-A215-C86337018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1ABB14-2210-2D44-8673-95049A985D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B0ACA-39A4-A944-AE14-D745DA1B3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14593-0425-8349-9392-98FAADAF5AA5}" type="datetime1">
              <a:rPr lang="de-DE" smtClean="0"/>
              <a:t>05.05.21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EF1C8-C07D-B648-95E8-5E91B8484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19B78-A9B8-7748-9A12-8164E6E48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465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D810C-F92C-B94A-960D-A39AC5EB0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32047C-D5B1-ED4F-BDF8-A088A5C8A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453DA-F430-3A4A-96BE-651226E6D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50F78-74AA-2F41-9DCC-F6BE5F963E79}" type="datetime1">
              <a:rPr lang="de-DE" smtClean="0"/>
              <a:t>05.05.21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391EC-5EA0-1E4A-89E7-F7A1857CC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42EDA-78D7-3746-ABDE-09310387A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5210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D1FC31-062B-794B-9437-A495C1977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17F273-0A31-584B-9A09-75A86F571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06D8D-0941-3542-9CF1-303DA38C4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A976-D37F-0343-B73A-574BEB1D7177}" type="datetime1">
              <a:rPr lang="de-DE" smtClean="0"/>
              <a:t>05.05.21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B6B8F-A767-CF49-A485-B3CA11257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45027-A0A9-D84B-BFC9-AF1940800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41223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79C4E-022F-7E41-A3F3-CE9BA9B25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B40EA-65BB-2D4A-889D-80B371214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857AB-6E8B-9E4C-8E1E-ED7FF58D2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7D78F-11B1-C94E-AB9E-CE50343AE298}" type="datetime1">
              <a:rPr lang="de-DE" smtClean="0"/>
              <a:t>05.05.21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109B3-E399-DC47-9A00-8491292F6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A4E53-AE3C-C144-98ED-50BA8FC4E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044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DAFE0-F17C-E747-A00A-AAE8EFED1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FE084-2010-0A48-8219-4BC9C9B2D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B682E-8293-694E-9D69-AB6954185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FB52-D07A-564F-A054-D123FC244713}" type="datetime1">
              <a:rPr lang="de-DE" smtClean="0"/>
              <a:t>05.05.21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2AC89-CFED-A549-A902-A7ADBD7B6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C85B1-37B3-5E48-8A60-44C73606E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21435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07624-E590-B943-8BA7-C3F78CA8A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F2737-27FE-F041-9D4B-BAFD96F042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D16F42-0C3F-4746-A243-F0AF2DB7C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90BBA8-EEB0-DF45-9AF6-B785D0D14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2442-B7B3-2946-A6F0-E5F78FAF5320}" type="datetime1">
              <a:rPr lang="de-DE" smtClean="0"/>
              <a:t>05.05.21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D2293E-B0B2-A94E-8AE9-169C04BE1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D3954-DDC2-1F47-A31F-43546A4C6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957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390B-6FC8-3A42-A991-7C2B2DC58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CFB6E-ED6A-E949-854F-AFBF193CA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2962DA-A414-1C4A-8C40-097BAFA89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6D6BB4-9EFF-0F4A-9D16-720C58F192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4C3F70-3289-0F49-B386-F2A2945F4C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FA6589-929B-8D41-940D-09DAB7766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5AC81-715C-AF40-9BEA-E8E0EFF8EA72}" type="datetime1">
              <a:rPr lang="de-DE" smtClean="0"/>
              <a:t>05.05.21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CF889-BFE0-A842-B388-7203A008C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615F94-B45B-A24E-8FDC-1A3CB541D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7650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F80C7-2ED6-8747-8714-BF87F3461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187891-C516-E34F-AC79-0C67BC17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B9B2-FABE-4541-908B-FB71EC229CF1}" type="datetime1">
              <a:rPr lang="de-DE" smtClean="0"/>
              <a:t>05.05.21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8F499-0073-ED41-BA64-EE1C55084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06D0E2-3962-8A45-8479-4B6A0925D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2488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01D093-06A0-B14C-AC3F-B26F1F267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FEE5-45B9-F547-A8B5-6CBD52E10E82}" type="datetime1">
              <a:rPr lang="de-DE" smtClean="0"/>
              <a:t>05.05.21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33B31-F6EF-1640-BB56-E7F739DC3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380819-3979-8142-B186-EC0ADE0EA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0786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17CA-6CA7-544E-A8DC-12E13FA01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80490-32BF-3046-9A2F-74CBCD397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AE85C-2F69-6F47-B6A1-D37376592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D9276-9A8B-D947-9251-331DFFA5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3D55-EBB5-1145-A99A-15158A2B55CB}" type="datetime1">
              <a:rPr lang="de-DE" smtClean="0"/>
              <a:t>05.05.21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10729-6947-F54E-BEAE-44352AE83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5BE15-35F1-D444-A039-6D3C3C9F0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6117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4D0-7AA5-F145-BD35-30919673B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3A9B8A-C21D-374E-8786-1A02E4A15A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EDA88-5FA3-7D43-8DFD-CB4B387B18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801A27-F269-B448-AFA4-03832991D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57A9F-EDAC-8C41-B595-B6623688096F}" type="datetime1">
              <a:rPr lang="de-DE" smtClean="0"/>
              <a:t>05.05.21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25D6D-F2EE-9C4D-855C-207B12DAE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5A5FF-24BA-1644-B8FE-1FC7EC94A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372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555CB4-63CF-4F4A-A1F4-5E32CFDF2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51470-F406-2945-B9AD-59F70DF3E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127DB-8377-C34F-A825-6FA1681BAE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FD19C-B1FB-D545-892B-2AD3A56EE8CB}" type="datetime1">
              <a:rPr lang="de-DE" smtClean="0"/>
              <a:t>05.05.21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6FFD8-F799-BC4F-B22A-D06494FB8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12E24-B549-3448-977B-8572EEA14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9F332-7827-2243-9CA7-8008061DAD5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2624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cient-origins.net/history-famous-people/till-eulenspiegel-0010776" TargetMode="External"/><Relationship Id="rId2" Type="http://schemas.openxmlformats.org/officeDocument/2006/relationships/hyperlink" Target="https://www.tellatale.eu/tales/all-tales/tortoise-al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ythology.net/mythical-creatures/anansi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626"/>
            <a:ext cx="10515600" cy="3371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6000" b="1" dirty="0"/>
              <a:t>Workshop aims</a:t>
            </a:r>
            <a:endParaRPr lang="en-DE" sz="6000" dirty="0"/>
          </a:p>
          <a:p>
            <a:pPr marL="0" indent="0">
              <a:buNone/>
            </a:pPr>
            <a:endParaRPr lang="de-DE" b="1" dirty="0"/>
          </a:p>
          <a:p>
            <a:r>
              <a:rPr lang="en-DE" sz="3200" b="1" dirty="0"/>
              <a:t>Gain confidence to tell freely</a:t>
            </a:r>
          </a:p>
          <a:p>
            <a:pPr marL="0" indent="0">
              <a:buNone/>
            </a:pPr>
            <a:endParaRPr lang="en-DE" b="1" dirty="0"/>
          </a:p>
          <a:p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265D4-A6EC-AE4C-A56F-C2BD6EE0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AD0639-2C8F-F24C-879A-FD433470791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01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21" y="3428999"/>
            <a:ext cx="11647357" cy="2657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The amateur tells the words</a:t>
            </a:r>
          </a:p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	The professional tells the story</a:t>
            </a:r>
          </a:p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		</a:t>
            </a:r>
            <a:r>
              <a:rPr lang="en-DE" sz="5400" b="1" i="1" u="sng" dirty="0">
                <a:solidFill>
                  <a:srgbClr val="FF0000"/>
                </a:solidFill>
              </a:rPr>
              <a:t>But the artist tells the listener!</a:t>
            </a:r>
          </a:p>
          <a:p>
            <a:pPr marL="0" indent="0">
              <a:buNone/>
            </a:pPr>
            <a:endParaRPr lang="en-DE" sz="4000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10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9C5F79-46E8-9C40-8C4B-4A80E476F585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256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19" y="2476520"/>
            <a:ext cx="11053762" cy="427949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DE" sz="4000" b="1" dirty="0"/>
          </a:p>
          <a:p>
            <a:pPr marL="0" indent="0">
              <a:buNone/>
            </a:pPr>
            <a:r>
              <a:rPr lang="en-DE" sz="5800" b="1" dirty="0"/>
              <a:t>Before you go into the breakout room to tell your tale:</a:t>
            </a:r>
          </a:p>
          <a:p>
            <a:pPr marL="0" indent="0">
              <a:lnSpc>
                <a:spcPct val="120000"/>
              </a:lnSpc>
              <a:buNone/>
            </a:pPr>
            <a:endParaRPr lang="en-DE" sz="5800" b="1" dirty="0"/>
          </a:p>
          <a:p>
            <a:pPr>
              <a:lnSpc>
                <a:spcPct val="120000"/>
              </a:lnSpc>
            </a:pPr>
            <a:r>
              <a:rPr lang="de-DE" sz="5800" b="1" dirty="0" err="1"/>
              <a:t>Remember</a:t>
            </a:r>
            <a:r>
              <a:rPr lang="de-DE" sz="5800" b="1" dirty="0"/>
              <a:t> </a:t>
            </a:r>
            <a:r>
              <a:rPr lang="de-DE" sz="5800" b="1" dirty="0" err="1"/>
              <a:t>the</a:t>
            </a:r>
            <a:r>
              <a:rPr lang="de-DE" sz="5800" b="1" dirty="0"/>
              <a:t> </a:t>
            </a:r>
            <a:r>
              <a:rPr lang="de-DE" sz="5800" b="1" dirty="0" err="1"/>
              <a:t>skeleton</a:t>
            </a:r>
            <a:r>
              <a:rPr lang="de-DE" sz="5800" b="1" dirty="0"/>
              <a:t> (not a </a:t>
            </a:r>
            <a:r>
              <a:rPr lang="de-DE" sz="5800" b="1" dirty="0" err="1"/>
              <a:t>text</a:t>
            </a:r>
            <a:r>
              <a:rPr lang="de-DE" sz="5800" b="1" dirty="0"/>
              <a:t>)</a:t>
            </a:r>
            <a:endParaRPr lang="en-DE" sz="5800" b="1" dirty="0"/>
          </a:p>
          <a:p>
            <a:pPr>
              <a:lnSpc>
                <a:spcPct val="120000"/>
              </a:lnSpc>
            </a:pPr>
            <a:r>
              <a:rPr lang="en-DE" sz="5800" b="1" dirty="0"/>
              <a:t>Remember you will use paralanguage to tell the story</a:t>
            </a:r>
          </a:p>
          <a:p>
            <a:pPr>
              <a:lnSpc>
                <a:spcPct val="120000"/>
              </a:lnSpc>
            </a:pPr>
            <a:r>
              <a:rPr lang="en-DE" sz="5800" b="1" dirty="0"/>
              <a:t>Think of a good beginning sentence and ending</a:t>
            </a:r>
          </a:p>
          <a:p>
            <a:endParaRPr lang="en-DE" sz="4200" b="1" dirty="0"/>
          </a:p>
          <a:p>
            <a:pPr marL="0" indent="0">
              <a:buNone/>
            </a:pPr>
            <a:r>
              <a:rPr lang="en-DE" sz="4000" b="1" dirty="0"/>
              <a:t> </a:t>
            </a:r>
            <a:endParaRPr lang="en-DE" b="1" dirty="0"/>
          </a:p>
          <a:p>
            <a:pPr marL="0" indent="0">
              <a:buNone/>
            </a:pPr>
            <a:endParaRPr lang="en-DE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654557" y="906860"/>
            <a:ext cx="88010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  <a:p>
            <a:pPr algn="ctr"/>
            <a:r>
              <a:rPr lang="en-DE" sz="4800" b="1" dirty="0">
                <a:solidFill>
                  <a:srgbClr val="FF0000"/>
                </a:solidFill>
              </a:rPr>
              <a:t>2 minutes preparation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06BDA-A5F8-644F-85F4-9D9C91578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11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4C3772-4BDA-A747-A770-9D9164BB862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358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45" y="2243895"/>
            <a:ext cx="11019294" cy="44775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Approx. 20 min.</a:t>
            </a:r>
          </a:p>
          <a:p>
            <a:pPr marL="0" indent="0" algn="ctr">
              <a:buNone/>
            </a:pPr>
            <a:endParaRPr lang="en-GB" b="1" dirty="0"/>
          </a:p>
          <a:p>
            <a:pPr marL="0" indent="0">
              <a:buNone/>
            </a:pPr>
            <a:r>
              <a:rPr lang="en-GB" sz="3600" b="1" dirty="0"/>
              <a:t>In your breakout room, with your video on, tell your partner </a:t>
            </a:r>
            <a:r>
              <a:rPr lang="en-GB" sz="3600" b="1" i="1" dirty="0"/>
              <a:t>your</a:t>
            </a:r>
            <a:r>
              <a:rPr lang="en-GB" sz="3600" b="1" dirty="0"/>
              <a:t> story.</a:t>
            </a:r>
          </a:p>
          <a:p>
            <a:pPr marL="0" indent="0">
              <a:buNone/>
            </a:pPr>
            <a:endParaRPr lang="en-GB" sz="3600" b="1" dirty="0"/>
          </a:p>
          <a:p>
            <a:pPr marL="0" indent="0" algn="ctr">
              <a:buNone/>
            </a:pPr>
            <a:r>
              <a:rPr lang="en-GB" sz="3600" b="1" i="1" dirty="0">
                <a:solidFill>
                  <a:srgbClr val="FF0000"/>
                </a:solidFill>
              </a:rPr>
              <a:t>Remember performance mode!</a:t>
            </a:r>
          </a:p>
          <a:p>
            <a:pPr marL="0" indent="0" algn="ctr">
              <a:buNone/>
            </a:pPr>
            <a:r>
              <a:rPr lang="en-GB" sz="3600" b="1" i="1" dirty="0">
                <a:solidFill>
                  <a:srgbClr val="FF0000"/>
                </a:solidFill>
              </a:rPr>
              <a:t>Remember NOT to look at a piece of paper!</a:t>
            </a:r>
          </a:p>
          <a:p>
            <a:pPr marL="742950" indent="-742950">
              <a:buFont typeface="+mj-lt"/>
              <a:buAutoNum type="arabicPeriod"/>
            </a:pP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AEF6E-65B5-0F46-86EA-00F24F438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12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24B5A1-E58F-0647-8CA8-BCCCCD4D2AAE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464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462" y="3429000"/>
            <a:ext cx="11444287" cy="2550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DE" sz="3600" b="1" u="sng" dirty="0"/>
              <a:t>After each story</a:t>
            </a:r>
            <a:r>
              <a:rPr lang="en-DE" sz="3600" b="1" dirty="0"/>
              <a:t>, the listener gives short feedback:</a:t>
            </a:r>
          </a:p>
          <a:p>
            <a:pPr marL="0" indent="0">
              <a:buNone/>
            </a:pPr>
            <a:endParaRPr lang="en-DE" sz="3600" b="1" dirty="0"/>
          </a:p>
          <a:p>
            <a:pPr marL="0" indent="0">
              <a:buNone/>
            </a:pPr>
            <a:r>
              <a:rPr lang="en-GB" sz="3600" b="1" dirty="0"/>
              <a:t>	First s</a:t>
            </a:r>
            <a:r>
              <a:rPr lang="en-DE" sz="3600" b="1" dirty="0"/>
              <a:t>omething positive </a:t>
            </a:r>
            <a:r>
              <a:rPr lang="en-DE" sz="3600" b="1" dirty="0">
                <a:solidFill>
                  <a:srgbClr val="FF0000"/>
                </a:solidFill>
              </a:rPr>
              <a:t>(to make the teller </a:t>
            </a:r>
            <a:r>
              <a:rPr lang="en-DE" sz="3600" b="1" i="1" u="sng" dirty="0">
                <a:solidFill>
                  <a:srgbClr val="FF0000"/>
                </a:solidFill>
              </a:rPr>
              <a:t>glow</a:t>
            </a:r>
            <a:r>
              <a:rPr lang="en-DE" sz="3600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DE" sz="3600" b="1" dirty="0"/>
              <a:t>	Then something to change </a:t>
            </a:r>
            <a:r>
              <a:rPr lang="en-DE" sz="3600" b="1" dirty="0">
                <a:solidFill>
                  <a:srgbClr val="FF0000"/>
                </a:solidFill>
              </a:rPr>
              <a:t>(to help the teller </a:t>
            </a:r>
            <a:r>
              <a:rPr lang="en-DE" sz="3600" b="1" i="1" u="sng" dirty="0">
                <a:solidFill>
                  <a:srgbClr val="FF0000"/>
                </a:solidFill>
              </a:rPr>
              <a:t>grow</a:t>
            </a:r>
            <a:r>
              <a:rPr lang="en-DE" sz="36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0A8E9F-5A68-974C-AFFF-344299D022E8}"/>
              </a:ext>
            </a:extLst>
          </p:cNvPr>
          <p:cNvSpPr txBox="1"/>
          <p:nvPr/>
        </p:nvSpPr>
        <p:spPr>
          <a:xfrm>
            <a:off x="3790314" y="2171106"/>
            <a:ext cx="40970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4800" b="1" i="1" dirty="0">
                <a:solidFill>
                  <a:srgbClr val="FF0000"/>
                </a:solidFill>
              </a:rPr>
              <a:t>Glows &amp; Grows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0A7A4-C1A5-F541-9C0E-9C66528C4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13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78B752-AF8C-9946-A9B5-8006F07A6101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559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969" y="2417736"/>
            <a:ext cx="11670224" cy="38469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4800" b="1" dirty="0"/>
          </a:p>
          <a:p>
            <a:pPr marL="0" indent="0">
              <a:buNone/>
            </a:pPr>
            <a:r>
              <a:rPr lang="en-GB" sz="3600" b="1" dirty="0"/>
              <a:t>When you have finished, return to the main meeting.</a:t>
            </a:r>
          </a:p>
          <a:p>
            <a:pPr marL="0" indent="0">
              <a:buNone/>
            </a:pPr>
            <a:r>
              <a:rPr lang="en-GB" sz="4800" b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Partner storytelling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45F78-BD87-6247-9AEC-757410939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14</a:t>
            </a:fld>
            <a:endParaRPr lang="en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8F0EAC-2635-7142-98AB-953D1485A645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159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BBE4D1-680B-974C-BC5E-B6B4CC5F2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15</a:t>
            </a:fld>
            <a:endParaRPr lang="en-DE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5605E3E-E147-844F-91F6-39A7CB2B58A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257800" cy="735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DE" sz="2200" b="1" i="1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>
                <a:solidFill>
                  <a:prstClr val="black"/>
                </a:solidFill>
              </a:rPr>
            </a:br>
            <a:r>
              <a:rPr lang="en-DE" sz="180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D72ABB-E734-5346-A04E-FBA93DB0DB5F}"/>
              </a:ext>
            </a:extLst>
          </p:cNvPr>
          <p:cNvSpPr txBox="1">
            <a:spLocks/>
          </p:cNvSpPr>
          <p:nvPr/>
        </p:nvSpPr>
        <p:spPr>
          <a:xfrm>
            <a:off x="838200" y="1868558"/>
            <a:ext cx="10515600" cy="4852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DE" sz="44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DE" sz="4400" b="1" dirty="0"/>
              <a:t>Some exercises based on my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DE" sz="4400" b="1" dirty="0"/>
              <a:t>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DE" sz="6000" b="1" u="sng" dirty="0"/>
              <a:t>Activity Teaching Packs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DE" sz="4400" b="1" u="sng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DE" sz="4400" b="1" dirty="0">
                <a:solidFill>
                  <a:srgbClr val="FF0000"/>
                </a:solidFill>
              </a:rPr>
              <a:t>Details on the resources webpage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DE" sz="44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DE" sz="4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BA6B54-68EB-4A48-A3B2-F4AF34E02A62}"/>
              </a:ext>
            </a:extLst>
          </p:cNvPr>
          <p:cNvSpPr txBox="1"/>
          <p:nvPr/>
        </p:nvSpPr>
        <p:spPr>
          <a:xfrm>
            <a:off x="1438275" y="1037561"/>
            <a:ext cx="880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Methodology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2501A68-15F8-034F-9860-F4387E68DFD7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A9F332-7827-2243-9CA7-8008061DAD58}" type="slidenum">
              <a:rPr lang="en-DE" smtClean="0"/>
              <a:pPr/>
              <a:t>15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3C5849-8048-AC4C-84D3-41C8B6A6B2CD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542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706438"/>
            <a:ext cx="12192000" cy="6151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3200" b="1" dirty="0"/>
              <a:t>Vocabulary and discussion</a:t>
            </a:r>
          </a:p>
          <a:p>
            <a:pPr marL="0" indent="0">
              <a:buNone/>
            </a:pPr>
            <a:endParaRPr lang="en-DE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DE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DE" sz="3600" b="1" dirty="0"/>
              <a:t>Frightened Mouse  </a:t>
            </a:r>
          </a:p>
          <a:p>
            <a:pPr lvl="1"/>
            <a:r>
              <a:rPr lang="en-DE" sz="3200" b="1" i="1" dirty="0"/>
              <a:t>I want…, Can I…, May I…, Please, may I…, Do you mind if…, I’d like to…, </a:t>
            </a:r>
          </a:p>
          <a:p>
            <a:pPr lvl="1"/>
            <a:r>
              <a:rPr lang="en-DE" sz="3200" b="1" i="1" dirty="0"/>
              <a:t>Thank you…, Thanks…, That is so kind of you…, I really like that. etc.</a:t>
            </a:r>
            <a:endParaRPr lang="en-DE" sz="3200" b="1" dirty="0"/>
          </a:p>
          <a:p>
            <a:pPr marL="0" indent="0">
              <a:buNone/>
            </a:pPr>
            <a:endParaRPr lang="en-DE" sz="3200" b="1" dirty="0"/>
          </a:p>
          <a:p>
            <a:pPr marL="0" indent="0">
              <a:buNone/>
            </a:pPr>
            <a:r>
              <a:rPr lang="en-DE" sz="3200" b="1" dirty="0"/>
              <a:t>Discuss social behaviour – Are </a:t>
            </a:r>
            <a:r>
              <a:rPr lang="en-DE" sz="3200" b="1" i="1" dirty="0"/>
              <a:t>please</a:t>
            </a:r>
            <a:r>
              <a:rPr lang="en-DE" sz="3200" b="1" dirty="0"/>
              <a:t> and </a:t>
            </a:r>
            <a:r>
              <a:rPr lang="en-DE" sz="3200" b="1" i="1" dirty="0"/>
              <a:t>thank you</a:t>
            </a:r>
            <a:r>
              <a:rPr lang="en-DE" sz="3200" b="1" dirty="0"/>
              <a:t> important? </a:t>
            </a:r>
          </a:p>
          <a:p>
            <a:pPr marL="0" indent="0">
              <a:buNone/>
            </a:pPr>
            <a:endParaRPr lang="en-DE" sz="2400" b="1" dirty="0"/>
          </a:p>
          <a:p>
            <a:pPr marL="0" indent="0">
              <a:buNone/>
            </a:pPr>
            <a:endParaRPr lang="en-DE" sz="2400" b="1" dirty="0"/>
          </a:p>
          <a:p>
            <a:pPr marL="0" indent="0">
              <a:buNone/>
            </a:pPr>
            <a:endParaRPr lang="en-DE" sz="1600" b="1" dirty="0"/>
          </a:p>
          <a:p>
            <a:pPr marL="0" indent="0">
              <a:buNone/>
            </a:pPr>
            <a:endParaRPr lang="en-DE" sz="1600" b="1" dirty="0"/>
          </a:p>
          <a:p>
            <a:pPr marL="0" indent="0">
              <a:buNone/>
            </a:pPr>
            <a:endParaRPr lang="en-DE" sz="16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16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6B7CFA-13CD-A842-A982-9B92FA122BA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908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706438"/>
            <a:ext cx="12037017" cy="1579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i="1" dirty="0"/>
              <a:t>Picture/text</a:t>
            </a:r>
            <a:r>
              <a:rPr lang="en-GB" sz="2600" dirty="0"/>
              <a:t> </a:t>
            </a:r>
            <a:r>
              <a:rPr lang="en-GB" sz="2600" i="1" dirty="0"/>
              <a:t>production</a:t>
            </a:r>
            <a:r>
              <a:rPr lang="en-GB" sz="2600" dirty="0"/>
              <a:t> (for more advanced writing skills)</a:t>
            </a:r>
            <a:endParaRPr lang="en-DE" sz="2600" dirty="0"/>
          </a:p>
          <a:p>
            <a:pPr marL="0" indent="0">
              <a:buNone/>
            </a:pPr>
            <a:r>
              <a:rPr lang="de-DE" sz="2000" i="1" dirty="0" err="1"/>
              <a:t>Students</a:t>
            </a:r>
            <a:r>
              <a:rPr lang="de-DE" sz="2000" i="1" dirty="0"/>
              <a:t> </a:t>
            </a:r>
            <a:r>
              <a:rPr lang="de-DE" sz="2000" i="1" dirty="0" err="1"/>
              <a:t>fold</a:t>
            </a:r>
            <a:r>
              <a:rPr lang="de-DE" sz="2000" i="1" dirty="0"/>
              <a:t> a </a:t>
            </a:r>
            <a:r>
              <a:rPr lang="de-DE" sz="2000" i="1" dirty="0" err="1"/>
              <a:t>sheet</a:t>
            </a:r>
            <a:r>
              <a:rPr lang="de-DE" sz="2000" i="1" dirty="0"/>
              <a:t> </a:t>
            </a:r>
            <a:r>
              <a:rPr lang="de-DE" sz="2000" i="1" dirty="0" err="1"/>
              <a:t>of</a:t>
            </a:r>
            <a:r>
              <a:rPr lang="de-DE" sz="2000" i="1" dirty="0"/>
              <a:t> </a:t>
            </a:r>
            <a:r>
              <a:rPr lang="de-DE" sz="2000" i="1" dirty="0" err="1"/>
              <a:t>paper</a:t>
            </a:r>
            <a:r>
              <a:rPr lang="de-DE" sz="2000" i="1" dirty="0"/>
              <a:t> </a:t>
            </a:r>
            <a:r>
              <a:rPr lang="de-DE" sz="2000" i="1" dirty="0" err="1"/>
              <a:t>to</a:t>
            </a:r>
            <a:r>
              <a:rPr lang="de-DE" sz="2000" i="1" dirty="0"/>
              <a:t> </a:t>
            </a:r>
            <a:r>
              <a:rPr lang="de-DE" sz="2000" i="1" dirty="0" err="1"/>
              <a:t>create</a:t>
            </a:r>
            <a:r>
              <a:rPr lang="de-DE" sz="2000" i="1" dirty="0"/>
              <a:t> 6 </a:t>
            </a:r>
            <a:r>
              <a:rPr lang="de-DE" sz="2000" i="1" dirty="0" err="1"/>
              <a:t>boxes</a:t>
            </a:r>
            <a:r>
              <a:rPr lang="de-DE" sz="2000" i="1" dirty="0"/>
              <a:t>. Pictures/</a:t>
            </a:r>
            <a:r>
              <a:rPr lang="de-DE" sz="2000" i="1" dirty="0" err="1"/>
              <a:t>words</a:t>
            </a:r>
            <a:r>
              <a:rPr lang="de-DE" sz="2000" i="1" dirty="0"/>
              <a:t> </a:t>
            </a:r>
            <a:r>
              <a:rPr lang="de-DE" sz="2000" i="1" dirty="0" err="1"/>
              <a:t>re-tell</a:t>
            </a:r>
            <a:r>
              <a:rPr lang="de-DE" sz="2000" i="1" dirty="0"/>
              <a:t> </a:t>
            </a:r>
            <a:r>
              <a:rPr lang="de-DE" sz="2000" i="1" dirty="0" err="1"/>
              <a:t>the</a:t>
            </a:r>
            <a:r>
              <a:rPr lang="de-DE" sz="2000" i="1" dirty="0"/>
              <a:t> </a:t>
            </a:r>
            <a:r>
              <a:rPr lang="de-DE" sz="2000" i="1" dirty="0" err="1"/>
              <a:t>story</a:t>
            </a:r>
            <a:r>
              <a:rPr lang="de-DE" sz="2000" i="1" dirty="0"/>
              <a:t>.</a:t>
            </a:r>
            <a:r>
              <a:rPr lang="en-DE" sz="3200" i="1" dirty="0"/>
              <a:t> </a:t>
            </a:r>
            <a:endParaRPr lang="de-DE" sz="3200" b="1" i="1" dirty="0"/>
          </a:p>
          <a:p>
            <a:pPr marL="0" indent="0">
              <a:buNone/>
            </a:pPr>
            <a:r>
              <a:rPr lang="en-DE" b="1" dirty="0"/>
              <a:t>Task: Draw the story in 6 pictures and add some words</a:t>
            </a:r>
          </a:p>
          <a:p>
            <a:endParaRPr lang="en-DE" sz="2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17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6B7CFA-13CD-A842-A982-9B92FA122BA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2F9412B-FF08-3941-9607-8121C684FB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507126"/>
              </p:ext>
            </p:extLst>
          </p:nvPr>
        </p:nvGraphicFramePr>
        <p:xfrm>
          <a:off x="1650999" y="2323266"/>
          <a:ext cx="7975602" cy="4398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8534">
                  <a:extLst>
                    <a:ext uri="{9D8B030D-6E8A-4147-A177-3AD203B41FA5}">
                      <a16:colId xmlns:a16="http://schemas.microsoft.com/office/drawing/2014/main" val="268480655"/>
                    </a:ext>
                  </a:extLst>
                </a:gridCol>
                <a:gridCol w="2658534">
                  <a:extLst>
                    <a:ext uri="{9D8B030D-6E8A-4147-A177-3AD203B41FA5}">
                      <a16:colId xmlns:a16="http://schemas.microsoft.com/office/drawing/2014/main" val="2280766290"/>
                    </a:ext>
                  </a:extLst>
                </a:gridCol>
                <a:gridCol w="2658534">
                  <a:extLst>
                    <a:ext uri="{9D8B030D-6E8A-4147-A177-3AD203B41FA5}">
                      <a16:colId xmlns:a16="http://schemas.microsoft.com/office/drawing/2014/main" val="3333261751"/>
                    </a:ext>
                  </a:extLst>
                </a:gridCol>
              </a:tblGrid>
              <a:tr h="2199105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1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2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3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972415"/>
                  </a:ext>
                </a:extLst>
              </a:tr>
              <a:tr h="2199105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4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5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Picture 6</a:t>
                      </a:r>
                    </a:p>
                  </a:txBody>
                  <a:tcPr>
                    <a:solidFill>
                      <a:schemeClr val="accent1">
                        <a:alpha val="5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70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119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49" y="687755"/>
            <a:ext cx="7924175" cy="1757793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2000" b="1" dirty="0"/>
              <a:t>Frightened Mouse: Match the phrases and the screen shots</a:t>
            </a:r>
            <a:endParaRPr lang="en-DE" sz="20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He was proud.</a:t>
            </a:r>
            <a:endParaRPr lang="en-DE" sz="19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“Oh, I don’t want to be frightened.”</a:t>
            </a:r>
            <a:endParaRPr lang="en-DE" sz="19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He was frightened.</a:t>
            </a:r>
            <a:endParaRPr lang="en-DE" sz="1900" dirty="0"/>
          </a:p>
          <a:p>
            <a:pPr marL="9144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en-US" sz="1900" i="1" dirty="0"/>
              <a:t>He has an idea.</a:t>
            </a:r>
            <a:endParaRPr lang="en-DE" sz="1900" dirty="0"/>
          </a:p>
          <a:p>
            <a:pPr marL="0" indent="0">
              <a:buNone/>
            </a:pPr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18</a:t>
            </a:fld>
            <a:endParaRPr lang="en-DE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03DC38-D812-CE41-89CD-8BE2AFFBB3F4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588936" y="2445548"/>
            <a:ext cx="3553036" cy="201399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C02E05-8345-C847-A289-06F60C86E8F3}"/>
              </a:ext>
            </a:extLst>
          </p:cNvPr>
          <p:cNvPicPr/>
          <p:nvPr/>
        </p:nvPicPr>
        <p:blipFill>
          <a:blip r:embed="rId3"/>
          <a:srcRect/>
          <a:stretch/>
        </p:blipFill>
        <p:spPr>
          <a:xfrm>
            <a:off x="6949413" y="2445548"/>
            <a:ext cx="3553036" cy="198937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B3C26F3-4B13-CF4A-A0A7-DE060B1C1889}"/>
              </a:ext>
            </a:extLst>
          </p:cNvPr>
          <p:cNvPicPr/>
          <p:nvPr/>
        </p:nvPicPr>
        <p:blipFill>
          <a:blip r:embed="rId4"/>
          <a:srcRect/>
          <a:stretch/>
        </p:blipFill>
        <p:spPr>
          <a:xfrm>
            <a:off x="620940" y="4524917"/>
            <a:ext cx="3489028" cy="201399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23C9D02-6048-1449-816E-0871DDD80B9C}"/>
              </a:ext>
            </a:extLst>
          </p:cNvPr>
          <p:cNvPicPr/>
          <p:nvPr/>
        </p:nvPicPr>
        <p:blipFill>
          <a:blip r:embed="rId5"/>
          <a:srcRect/>
          <a:stretch/>
        </p:blipFill>
        <p:spPr>
          <a:xfrm>
            <a:off x="6949412" y="4844609"/>
            <a:ext cx="3489028" cy="187686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5C5746-27CF-4A43-A8B5-78063067B790}"/>
              </a:ext>
            </a:extLst>
          </p:cNvPr>
          <p:cNvSpPr txBox="1"/>
          <p:nvPr/>
        </p:nvSpPr>
        <p:spPr>
          <a:xfrm>
            <a:off x="111695" y="246423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2000" b="1" dirty="0"/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3E641C-4D8F-0D46-86A9-30330A07D3A0}"/>
              </a:ext>
            </a:extLst>
          </p:cNvPr>
          <p:cNvSpPr txBox="1"/>
          <p:nvPr/>
        </p:nvSpPr>
        <p:spPr>
          <a:xfrm>
            <a:off x="88449" y="478078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u="sng" dirty="0"/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075829-82A0-A446-81CF-0774B1B48E50}"/>
              </a:ext>
            </a:extLst>
          </p:cNvPr>
          <p:cNvSpPr txBox="1"/>
          <p:nvPr/>
        </p:nvSpPr>
        <p:spPr>
          <a:xfrm>
            <a:off x="6634902" y="244554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70D8C0-5012-2D42-913E-57CE000AC3BF}"/>
              </a:ext>
            </a:extLst>
          </p:cNvPr>
          <p:cNvSpPr txBox="1"/>
          <p:nvPr/>
        </p:nvSpPr>
        <p:spPr>
          <a:xfrm>
            <a:off x="6634902" y="478078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2000" b="1" dirty="0"/>
              <a:t>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A48620-A989-9041-8353-706907A86BC3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034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706438"/>
            <a:ext cx="12037017" cy="615156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sz="5400" dirty="0"/>
              <a:t>The Frightened Mouse</a:t>
            </a:r>
            <a:endParaRPr lang="en-GB" sz="2400" i="1" dirty="0"/>
          </a:p>
          <a:p>
            <a:pPr marL="0" indent="0">
              <a:buNone/>
            </a:pPr>
            <a:endParaRPr lang="en-GB" sz="4000" b="1" i="1" u="sng" dirty="0"/>
          </a:p>
          <a:p>
            <a:pPr marL="0" indent="0">
              <a:buNone/>
            </a:pPr>
            <a:r>
              <a:rPr lang="en-GB" sz="4000" b="1" i="1" u="sng" dirty="0"/>
              <a:t>The magician advertises his services</a:t>
            </a:r>
            <a:endParaRPr lang="en-GB" sz="4000" dirty="0"/>
          </a:p>
          <a:p>
            <a:pPr marL="0" indent="0">
              <a:buNone/>
            </a:pPr>
            <a:r>
              <a:rPr lang="en-GB" sz="4000" dirty="0"/>
              <a:t>Class discussion: How might his advertising poster look</a:t>
            </a:r>
            <a:endParaRPr lang="en-DE" sz="4000" dirty="0"/>
          </a:p>
          <a:p>
            <a:pPr lvl="1"/>
            <a:r>
              <a:rPr lang="en-GB" sz="4000" dirty="0"/>
              <a:t>What image</a:t>
            </a:r>
            <a:endParaRPr lang="en-DE" sz="4000" dirty="0"/>
          </a:p>
          <a:p>
            <a:pPr lvl="1"/>
            <a:r>
              <a:rPr lang="en-GB" sz="4000" dirty="0"/>
              <a:t>What text (headline, strapline, contact details, price)</a:t>
            </a:r>
            <a:endParaRPr lang="en-DE" sz="4000" dirty="0"/>
          </a:p>
          <a:p>
            <a:pPr lvl="1"/>
            <a:r>
              <a:rPr lang="en-GB" sz="4000" dirty="0"/>
              <a:t>Create a poster in class – with as much text as appropriate</a:t>
            </a:r>
          </a:p>
          <a:p>
            <a:pPr marL="457200" lvl="1" indent="0">
              <a:buNone/>
            </a:pPr>
            <a:endParaRPr lang="en-GB" sz="40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GB" sz="4000" dirty="0">
                <a:solidFill>
                  <a:srgbClr val="FF0000"/>
                </a:solidFill>
              </a:rPr>
              <a:t>Further discussion: Which other clients come – and why?</a:t>
            </a:r>
          </a:p>
          <a:p>
            <a:pPr lvl="1"/>
            <a:endParaRPr lang="de-DE" sz="4000" b="1" dirty="0"/>
          </a:p>
          <a:p>
            <a:pPr marL="0" indent="0">
              <a:buNone/>
            </a:pPr>
            <a:endParaRPr lang="en-DE" b="1" dirty="0"/>
          </a:p>
          <a:p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19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5AC6CA-3896-1B40-ACD2-9C6665699128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515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626"/>
            <a:ext cx="10515600" cy="3371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6000" b="1" dirty="0"/>
              <a:t>Workshop aims</a:t>
            </a:r>
            <a:endParaRPr lang="en-DE" sz="6000" dirty="0"/>
          </a:p>
          <a:p>
            <a:pPr marL="0" indent="0">
              <a:buNone/>
            </a:pPr>
            <a:endParaRPr lang="de-DE" sz="3200" b="1" dirty="0"/>
          </a:p>
          <a:p>
            <a:r>
              <a:rPr lang="en-DE" sz="3200" b="1" dirty="0"/>
              <a:t>Gain confidence to tell freely</a:t>
            </a:r>
          </a:p>
          <a:p>
            <a:r>
              <a:rPr lang="en-DE" sz="3200" b="1" dirty="0"/>
              <a:t>Meet several folk tales to tell in class</a:t>
            </a:r>
          </a:p>
          <a:p>
            <a:endParaRPr lang="en-DE" sz="3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23274-3348-D443-BBAE-13FBDD6AE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33CFD6-4BA1-D246-A6DA-D91F1E2A426E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766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706438"/>
            <a:ext cx="12192000" cy="615156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5400" dirty="0"/>
              <a:t>Tortoise Wins the Spicy Food Competition</a:t>
            </a:r>
            <a:endParaRPr lang="en-GB" sz="2400" i="1" dirty="0"/>
          </a:p>
          <a:p>
            <a:pPr marL="0" indent="0">
              <a:buNone/>
            </a:pPr>
            <a:r>
              <a:rPr lang="en-GB" b="1" i="1" u="sng" dirty="0"/>
              <a:t>Group work – discussion and writing</a:t>
            </a:r>
            <a:endParaRPr lang="en-DE" b="1" i="1" dirty="0"/>
          </a:p>
          <a:p>
            <a:pPr marL="0" indent="0">
              <a:buNone/>
            </a:pPr>
            <a:r>
              <a:rPr lang="en-GB" dirty="0"/>
              <a:t>1. 	A news reporter from the</a:t>
            </a:r>
            <a:r>
              <a:rPr lang="en-GB" i="1" dirty="0"/>
              <a:t> Animal Times</a:t>
            </a:r>
            <a:r>
              <a:rPr lang="en-GB" dirty="0"/>
              <a:t> writes a report about the feast. </a:t>
            </a:r>
            <a:endParaRPr lang="en-DE" dirty="0"/>
          </a:p>
          <a:p>
            <a:pPr marL="0" lvl="0" indent="0">
              <a:buNone/>
            </a:pPr>
            <a:r>
              <a:rPr lang="en-GB" b="1" dirty="0"/>
              <a:t>Structure of a report </a:t>
            </a:r>
            <a:r>
              <a:rPr lang="en-GB" dirty="0"/>
              <a:t>(headline, </a:t>
            </a:r>
            <a:r>
              <a:rPr lang="en-GB" dirty="0" err="1"/>
              <a:t>byline</a:t>
            </a:r>
            <a:r>
              <a:rPr lang="en-GB" dirty="0"/>
              <a:t>, body, photo, etc.)</a:t>
            </a:r>
            <a:endParaRPr lang="en-DE" dirty="0"/>
          </a:p>
          <a:p>
            <a:pPr marL="0" lvl="0" indent="0">
              <a:buNone/>
            </a:pPr>
            <a:r>
              <a:rPr lang="en-GB" b="1" dirty="0"/>
              <a:t>Grammar of a newspaper report</a:t>
            </a:r>
            <a:r>
              <a:rPr lang="en-GB" dirty="0"/>
              <a:t> (simple past tense, direct speech in quotations, reported speech, etc. Recent classroom grammar teaching can </a:t>
            </a:r>
            <a:r>
              <a:rPr lang="en-GB" i="1" dirty="0"/>
              <a:t>always </a:t>
            </a:r>
            <a:r>
              <a:rPr lang="en-GB" dirty="0"/>
              <a:t>be included.)</a:t>
            </a:r>
            <a:endParaRPr lang="en-DE" dirty="0"/>
          </a:p>
          <a:p>
            <a:pPr marL="0" lvl="0" indent="0">
              <a:buNone/>
            </a:pPr>
            <a:r>
              <a:rPr lang="en-GB" b="1" dirty="0"/>
              <a:t>Vocabulary</a:t>
            </a:r>
            <a:r>
              <a:rPr lang="en-GB" dirty="0"/>
              <a:t>: </a:t>
            </a:r>
            <a:r>
              <a:rPr lang="en-GB" b="1" dirty="0"/>
              <a:t>emotions</a:t>
            </a:r>
            <a:r>
              <a:rPr lang="en-GB" dirty="0"/>
              <a:t> (</a:t>
            </a:r>
            <a:r>
              <a:rPr lang="en-GB" i="1" dirty="0"/>
              <a:t>angry, surprised, hurt, feel tricked</a:t>
            </a:r>
            <a:r>
              <a:rPr lang="en-GB" dirty="0"/>
              <a:t>); </a:t>
            </a:r>
            <a:r>
              <a:rPr lang="en-GB" b="1" dirty="0"/>
              <a:t>disapproval</a:t>
            </a:r>
            <a:r>
              <a:rPr lang="en-GB" dirty="0"/>
              <a:t> (</a:t>
            </a:r>
            <a:r>
              <a:rPr lang="en-GB" i="1" dirty="0"/>
              <a:t>he should not have done it, what we expect of Tortoise, we’ll be more careful next time</a:t>
            </a:r>
            <a:r>
              <a:rPr lang="en-GB" dirty="0"/>
              <a:t>)</a:t>
            </a:r>
            <a:endParaRPr lang="en-DE" dirty="0"/>
          </a:p>
          <a:p>
            <a:pPr marL="0" lvl="0" indent="0">
              <a:buNone/>
            </a:pPr>
            <a:r>
              <a:rPr lang="en-GB" dirty="0"/>
              <a:t>What other details can be included in the report? </a:t>
            </a:r>
            <a:endParaRPr lang="en-DE" dirty="0"/>
          </a:p>
          <a:p>
            <a:pPr marL="0" indent="0">
              <a:buNone/>
            </a:pPr>
            <a:r>
              <a:rPr lang="en-GB" dirty="0"/>
              <a:t>2. 	After the party, the police investigate whether Tortoise has committed a crime. </a:t>
            </a:r>
            <a:endParaRPr lang="en-DE" dirty="0"/>
          </a:p>
          <a:p>
            <a:pPr marL="0" indent="0">
              <a:buNone/>
            </a:pPr>
            <a:r>
              <a:rPr lang="en-GB" dirty="0"/>
              <a:t>Partners prepare and conduct an interview with:</a:t>
            </a:r>
            <a:endParaRPr lang="en-DE" dirty="0"/>
          </a:p>
          <a:p>
            <a:pPr lvl="1"/>
            <a:r>
              <a:rPr lang="en-GB" dirty="0"/>
              <a:t>Tortoise</a:t>
            </a:r>
            <a:endParaRPr lang="en-DE" dirty="0"/>
          </a:p>
          <a:p>
            <a:pPr lvl="1"/>
            <a:r>
              <a:rPr lang="en-GB" dirty="0"/>
              <a:t>other animals present at the party</a:t>
            </a:r>
            <a:endParaRPr lang="en-DE" dirty="0"/>
          </a:p>
          <a:p>
            <a:pPr lvl="1"/>
            <a:r>
              <a:rPr lang="en-GB" dirty="0"/>
              <a:t>During the interview, take notes. These are then written into a report. (Appropriate grammar.)</a:t>
            </a:r>
            <a:endParaRPr lang="en-DE" dirty="0"/>
          </a:p>
          <a:p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20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5AC6CA-3896-1B40-ACD2-9C6665699128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992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706438"/>
            <a:ext cx="12192000" cy="6151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Tortoise Wins the Spicy Food Competition</a:t>
            </a:r>
            <a:endParaRPr lang="en-GB" sz="2400" i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Group </a:t>
            </a:r>
            <a:r>
              <a:rPr lang="de-DE" b="1" dirty="0"/>
              <a:t>d</a:t>
            </a:r>
            <a:r>
              <a:rPr lang="en-GB" b="1" dirty="0" err="1"/>
              <a:t>iscussion</a:t>
            </a:r>
            <a:endParaRPr lang="en-DE" b="1" dirty="0"/>
          </a:p>
          <a:p>
            <a:pPr marL="0" indent="0">
              <a:buNone/>
            </a:pPr>
            <a:r>
              <a:rPr lang="en-GB" dirty="0"/>
              <a:t>How and when do the animals understand they have been tricked?</a:t>
            </a:r>
            <a:endParaRPr lang="en-DE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en-DE" dirty="0"/>
          </a:p>
          <a:p>
            <a:pPr marL="0" indent="0">
              <a:buNone/>
            </a:pPr>
            <a:r>
              <a:rPr lang="en-GB" b="1" dirty="0"/>
              <a:t>Research – oral and written presentation</a:t>
            </a:r>
            <a:endParaRPr lang="en-DE" b="1" dirty="0"/>
          </a:p>
          <a:p>
            <a:pPr marL="0" indent="0">
              <a:buNone/>
            </a:pPr>
            <a:r>
              <a:rPr lang="en-GB" dirty="0"/>
              <a:t>Individual or small-group work to find out more about trickster tales:</a:t>
            </a:r>
            <a:endParaRPr lang="en-DE" dirty="0"/>
          </a:p>
          <a:p>
            <a:pPr lvl="1"/>
            <a:r>
              <a:rPr lang="en-GB" b="1" u="sng" dirty="0">
                <a:hlinkClick r:id="rId2"/>
              </a:rPr>
              <a:t>Tortoise Called “All of You”</a:t>
            </a:r>
            <a:endParaRPr lang="en-DE" dirty="0"/>
          </a:p>
          <a:p>
            <a:pPr lvl="1"/>
            <a:r>
              <a:rPr lang="en-GB" b="1" u="sng" dirty="0">
                <a:hlinkClick r:id="rId3"/>
              </a:rPr>
              <a:t>Till Eulenspiegel</a:t>
            </a:r>
            <a:endParaRPr lang="en-DE" dirty="0"/>
          </a:p>
          <a:p>
            <a:pPr lvl="1"/>
            <a:r>
              <a:rPr lang="en-GB" b="1" u="sng" dirty="0">
                <a:hlinkClick r:id="rId4"/>
              </a:rPr>
              <a:t>Anansi</a:t>
            </a:r>
            <a:endParaRPr lang="en-DE" dirty="0"/>
          </a:p>
          <a:p>
            <a:pPr marL="0" indent="0">
              <a:buNone/>
            </a:pPr>
            <a:endParaRPr lang="en-DE" b="1" dirty="0"/>
          </a:p>
          <a:p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4F101-0AF9-DC4C-9A8C-E23208DE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21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5AC6CA-3896-1B40-ACD2-9C6665699128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085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961C5B-5BFA-2745-80B2-2CD6FB22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22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96C368-4753-154E-B4D1-49B8FFDCB77C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80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7522"/>
            <a:ext cx="7841105" cy="554636"/>
          </a:xfrm>
        </p:spPr>
        <p:txBody>
          <a:bodyPr>
            <a:normAutofit fontScale="92500" lnSpcReduction="20000"/>
          </a:bodyPr>
          <a:lstStyle/>
          <a:p>
            <a:r>
              <a:rPr lang="en-GB" sz="4300" b="1" dirty="0"/>
              <a:t>   How was it for you?</a:t>
            </a:r>
          </a:p>
          <a:p>
            <a:pPr marL="0" indent="0" algn="ctr">
              <a:buNone/>
            </a:pPr>
            <a:endParaRPr lang="en-GB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961C5B-5BFA-2745-80B2-2CD6FB22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23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96C368-4753-154E-B4D1-49B8FFDCB77C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328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7522"/>
            <a:ext cx="7841105" cy="554636"/>
          </a:xfrm>
        </p:spPr>
        <p:txBody>
          <a:bodyPr>
            <a:normAutofit fontScale="92500" lnSpcReduction="20000"/>
          </a:bodyPr>
          <a:lstStyle/>
          <a:p>
            <a:r>
              <a:rPr lang="en-GB" sz="4300" b="1" dirty="0"/>
              <a:t>   How was it for you?</a:t>
            </a:r>
          </a:p>
          <a:p>
            <a:pPr marL="0" indent="0" algn="ctr">
              <a:buNone/>
            </a:pPr>
            <a:endParaRPr lang="en-GB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4FDEDE-3381-274B-BB00-20EEEF1EFDF8}"/>
              </a:ext>
            </a:extLst>
          </p:cNvPr>
          <p:cNvSpPr txBox="1"/>
          <p:nvPr/>
        </p:nvSpPr>
        <p:spPr>
          <a:xfrm>
            <a:off x="838200" y="4332158"/>
            <a:ext cx="99213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b="1" dirty="0"/>
              <a:t>Did the workshop meet your expectations?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92B323-C4F5-D84E-9F6B-70157356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24</a:t>
            </a:fld>
            <a:endParaRPr lang="en-D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9ECC34-0E21-9245-8B57-CC2B5898D444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161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747541"/>
            <a:ext cx="10801027" cy="29080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b="1" u="sng" dirty="0">
                <a:solidFill>
                  <a:srgbClr val="FF0000"/>
                </a:solidFill>
              </a:rPr>
              <a:t>What about these PowerPoint slides?</a:t>
            </a:r>
          </a:p>
          <a:p>
            <a:r>
              <a:rPr lang="en-GB" sz="4000" b="1" dirty="0">
                <a:solidFill>
                  <a:srgbClr val="FF0000"/>
                </a:solidFill>
              </a:rPr>
              <a:t>    Did they help?</a:t>
            </a:r>
          </a:p>
          <a:p>
            <a:r>
              <a:rPr lang="en-GB" sz="4000" b="1" dirty="0">
                <a:solidFill>
                  <a:srgbClr val="FF0000"/>
                </a:solidFill>
              </a:rPr>
              <a:t>    Were they annoying?</a:t>
            </a:r>
          </a:p>
          <a:p>
            <a:pPr marL="0" indent="0" algn="ctr">
              <a:buNone/>
            </a:pPr>
            <a:r>
              <a:rPr lang="en-GB" sz="4000" b="1" dirty="0"/>
              <a:t>I’d really like to know your views.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0" y="1037561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Before we end the workshop, </a:t>
            </a:r>
          </a:p>
          <a:p>
            <a:pPr algn="ctr"/>
            <a:r>
              <a:rPr lang="en-DE" sz="4800" b="1" dirty="0"/>
              <a:t>time for feedback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9FBED-8C3D-F040-994E-53C6EEFA4664}"/>
              </a:ext>
            </a:extLst>
          </p:cNvPr>
          <p:cNvSpPr txBox="1"/>
          <p:nvPr/>
        </p:nvSpPr>
        <p:spPr>
          <a:xfrm>
            <a:off x="314794" y="2659686"/>
            <a:ext cx="9774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Comment now - or mail to </a:t>
            </a:r>
            <a:r>
              <a:rPr lang="en-GB" sz="4000" b="1" dirty="0" err="1">
                <a:solidFill>
                  <a:srgbClr val="FF0000"/>
                </a:solidFill>
              </a:rPr>
              <a:t>tales@tellatale.eu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B7E73-FBC8-0D4D-99F3-D6ADD65BF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25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A46381-8B4A-9A48-ABB8-FF3EED58B635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3694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8B7F0-F973-EA49-9869-8ED52D08556D}"/>
              </a:ext>
            </a:extLst>
          </p:cNvPr>
          <p:cNvSpPr txBox="1"/>
          <p:nvPr/>
        </p:nvSpPr>
        <p:spPr>
          <a:xfrm>
            <a:off x="1" y="2644170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4800" b="1" dirty="0"/>
              <a:t>And a final thank-you to you </a:t>
            </a:r>
          </a:p>
          <a:p>
            <a:pPr algn="ctr"/>
            <a:r>
              <a:rPr lang="en-DE" sz="4800" b="1" dirty="0"/>
              <a:t>for joining the workshop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4FDEDE-3381-274B-BB00-20EEEF1EFDF8}"/>
              </a:ext>
            </a:extLst>
          </p:cNvPr>
          <p:cNvSpPr txBox="1"/>
          <p:nvPr/>
        </p:nvSpPr>
        <p:spPr>
          <a:xfrm>
            <a:off x="1073054" y="3983015"/>
            <a:ext cx="1004589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8000" b="1" i="1" dirty="0"/>
              <a:t>Enjoy your storytelling!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BED11E-67CC-F54D-8F7E-72D3DB37F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26</a:t>
            </a:fld>
            <a:endParaRPr lang="en-D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F39E-0C67-4843-A9BB-7400AA2439AE}"/>
              </a:ext>
            </a:extLst>
          </p:cNvPr>
          <p:cNvSpPr txBox="1"/>
          <p:nvPr/>
        </p:nvSpPr>
        <p:spPr>
          <a:xfrm>
            <a:off x="4897464" y="2805193"/>
            <a:ext cx="7617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4000" b="1" u="sn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D53059-754E-7742-8FF4-A445C3CDD38C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AD1FAF-2B65-BD4E-8689-46139181FE03}"/>
              </a:ext>
            </a:extLst>
          </p:cNvPr>
          <p:cNvSpPr txBox="1"/>
          <p:nvPr/>
        </p:nvSpPr>
        <p:spPr>
          <a:xfrm>
            <a:off x="114526" y="5338583"/>
            <a:ext cx="118811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Resource page: </a:t>
            </a:r>
          </a:p>
          <a:p>
            <a:pPr algn="ctr"/>
            <a:r>
              <a:rPr lang="en-GB" sz="3600" b="1" dirty="0" err="1">
                <a:solidFill>
                  <a:srgbClr val="FF0000"/>
                </a:solidFill>
              </a:rPr>
              <a:t>www.tellatale.eu</a:t>
            </a:r>
            <a:r>
              <a:rPr lang="en-GB" sz="3600" b="1" dirty="0">
                <a:solidFill>
                  <a:srgbClr val="FF0000"/>
                </a:solidFill>
              </a:rPr>
              <a:t>/workshops/links-06-05-21</a:t>
            </a:r>
            <a:r>
              <a:rPr lang="en-GB" sz="36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C46466-A7CB-884A-8B5A-F577C9380457}"/>
              </a:ext>
            </a:extLst>
          </p:cNvPr>
          <p:cNvSpPr txBox="1"/>
          <p:nvPr/>
        </p:nvSpPr>
        <p:spPr>
          <a:xfrm>
            <a:off x="946970" y="937682"/>
            <a:ext cx="79009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dirty="0"/>
              <a:t>My thanks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/>
              <a:t>To Petra </a:t>
            </a:r>
            <a:r>
              <a:rPr lang="en-GB" sz="3200" dirty="0" err="1"/>
              <a:t>Rauchert</a:t>
            </a:r>
            <a:r>
              <a:rPr lang="en-GB" sz="3200" dirty="0"/>
              <a:t> for the invitation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/>
              <a:t>To </a:t>
            </a:r>
            <a:r>
              <a:rPr lang="en-GB" sz="3200" dirty="0" err="1"/>
              <a:t>Xaver</a:t>
            </a:r>
            <a:r>
              <a:rPr lang="en-GB" sz="3200" dirty="0"/>
              <a:t> for the online management</a:t>
            </a:r>
          </a:p>
        </p:txBody>
      </p:sp>
    </p:spTree>
    <p:extLst>
      <p:ext uri="{BB962C8B-B14F-4D97-AF65-F5344CB8AC3E}">
        <p14:creationId xmlns:p14="http://schemas.microsoft.com/office/powerpoint/2010/main" val="1689092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626"/>
            <a:ext cx="10515600" cy="3371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DE" sz="6000" b="1" dirty="0"/>
              <a:t>Workshop aims</a:t>
            </a:r>
            <a:endParaRPr lang="en-DE" sz="6000" dirty="0"/>
          </a:p>
          <a:p>
            <a:pPr marL="0" indent="0">
              <a:buNone/>
            </a:pPr>
            <a:endParaRPr lang="de-DE" b="1" dirty="0"/>
          </a:p>
          <a:p>
            <a:r>
              <a:rPr lang="en-DE" sz="3200" b="1" dirty="0"/>
              <a:t>Gain confidence to tell freely</a:t>
            </a:r>
          </a:p>
          <a:p>
            <a:r>
              <a:rPr lang="en-DE" sz="3200" b="1" dirty="0"/>
              <a:t>Meet several folk tales to tell in class</a:t>
            </a:r>
          </a:p>
          <a:p>
            <a:r>
              <a:rPr lang="en-DE" sz="3200" b="1" dirty="0"/>
              <a:t>Learn where to find more tales and more methodology</a:t>
            </a:r>
          </a:p>
          <a:p>
            <a:endParaRPr lang="en-DE" b="1" dirty="0"/>
          </a:p>
          <a:p>
            <a:pPr marL="0" indent="0">
              <a:buNone/>
            </a:pPr>
            <a:endParaRPr lang="en-DE" b="1" dirty="0"/>
          </a:p>
          <a:p>
            <a:endParaRPr lang="en-DE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2C5244-8A25-754C-8DCC-E41CA5436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3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1DC9AE-AD5C-3946-915D-CC64531CB2D9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308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7794"/>
            <a:ext cx="10515600" cy="8286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DE" sz="5400" b="1" dirty="0"/>
              <a:t>Workshop structure</a:t>
            </a:r>
            <a:r>
              <a:rPr lang="en-DE" sz="5400" dirty="0"/>
              <a:t> </a:t>
            </a:r>
            <a:r>
              <a:rPr lang="en-DE" sz="1900" dirty="0"/>
              <a:t> </a:t>
            </a:r>
          </a:p>
          <a:p>
            <a:pPr marL="0" indent="0" algn="ctr">
              <a:buNone/>
            </a:pPr>
            <a:endParaRPr lang="en-DE" sz="1900" dirty="0"/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10AFB9-7611-0947-94B6-61394CD0F25A}"/>
              </a:ext>
            </a:extLst>
          </p:cNvPr>
          <p:cNvSpPr txBox="1"/>
          <p:nvPr/>
        </p:nvSpPr>
        <p:spPr>
          <a:xfrm>
            <a:off x="838200" y="1727616"/>
            <a:ext cx="9376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2400" b="1" dirty="0"/>
              <a:t>Three blocks</a:t>
            </a:r>
            <a:endParaRPr lang="en-DE" sz="2400" dirty="0">
              <a:solidFill>
                <a:srgbClr val="FF0000"/>
              </a:solidFill>
            </a:endParaRPr>
          </a:p>
          <a:p>
            <a:endParaRPr lang="en-DE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40AF8-A8CD-F940-AC7F-8E6CAC1A29E3}"/>
              </a:ext>
            </a:extLst>
          </p:cNvPr>
          <p:cNvSpPr txBox="1"/>
          <p:nvPr/>
        </p:nvSpPr>
        <p:spPr>
          <a:xfrm>
            <a:off x="819060" y="2619668"/>
            <a:ext cx="7334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1 – Watching what I do</a:t>
            </a:r>
          </a:p>
          <a:p>
            <a:endParaRPr lang="en-DE" sz="2800" b="1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989454-C645-C24D-B2C1-AE30E7C1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4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BDBECD-C9A5-7B42-9A46-F0E8A0450B0F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9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7794"/>
            <a:ext cx="10515600" cy="8286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DE" sz="5400" b="1" dirty="0"/>
              <a:t>Workshop structure</a:t>
            </a:r>
            <a:endParaRPr lang="en-DE" sz="1900" dirty="0"/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10AFB9-7611-0947-94B6-61394CD0F25A}"/>
              </a:ext>
            </a:extLst>
          </p:cNvPr>
          <p:cNvSpPr txBox="1"/>
          <p:nvPr/>
        </p:nvSpPr>
        <p:spPr>
          <a:xfrm>
            <a:off x="798331" y="1681956"/>
            <a:ext cx="9376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2400" b="1" dirty="0"/>
              <a:t>Three blocks</a:t>
            </a:r>
            <a:endParaRPr lang="en-DE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40AF8-A8CD-F940-AC7F-8E6CAC1A29E3}"/>
              </a:ext>
            </a:extLst>
          </p:cNvPr>
          <p:cNvSpPr txBox="1"/>
          <p:nvPr/>
        </p:nvSpPr>
        <p:spPr>
          <a:xfrm>
            <a:off x="819060" y="2619668"/>
            <a:ext cx="7334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1 – Watching what I do</a:t>
            </a:r>
          </a:p>
          <a:p>
            <a:endParaRPr lang="en-DE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19AC1D-2B7F-794B-83F1-A75815EE66A6}"/>
              </a:ext>
            </a:extLst>
          </p:cNvPr>
          <p:cNvSpPr txBox="1"/>
          <p:nvPr/>
        </p:nvSpPr>
        <p:spPr>
          <a:xfrm>
            <a:off x="838200" y="3627805"/>
            <a:ext cx="47838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3200" b="1" dirty="0"/>
              <a:t>Block 2 – Trying it yourself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E" sz="3200" b="1" dirty="0"/>
              <a:t>Tell your tale to a partner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989454-C645-C24D-B2C1-AE30E7C1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5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17F92D-1DF0-0B4A-B73A-5C6F40CB5F6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615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FDE77-1B4F-9B46-B062-E38EF52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06438"/>
          </a:xfrm>
        </p:spPr>
        <p:txBody>
          <a:bodyPr/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8AEE-D560-EF48-82B1-D4A90237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7794"/>
            <a:ext cx="10515600" cy="8286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DE" sz="5400" b="1" dirty="0"/>
              <a:t>Workshop structure</a:t>
            </a:r>
            <a:endParaRPr lang="en-DE" sz="1900" dirty="0"/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10AFB9-7611-0947-94B6-61394CD0F25A}"/>
              </a:ext>
            </a:extLst>
          </p:cNvPr>
          <p:cNvSpPr txBox="1"/>
          <p:nvPr/>
        </p:nvSpPr>
        <p:spPr>
          <a:xfrm>
            <a:off x="798331" y="1681956"/>
            <a:ext cx="9376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DE" sz="2400" b="1" dirty="0"/>
              <a:t>Three blocks</a:t>
            </a:r>
            <a:endParaRPr lang="en-DE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40AF8-A8CD-F940-AC7F-8E6CAC1A29E3}"/>
              </a:ext>
            </a:extLst>
          </p:cNvPr>
          <p:cNvSpPr txBox="1"/>
          <p:nvPr/>
        </p:nvSpPr>
        <p:spPr>
          <a:xfrm>
            <a:off x="819060" y="2619668"/>
            <a:ext cx="7334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1 – Watching what I do</a:t>
            </a:r>
          </a:p>
          <a:p>
            <a:endParaRPr lang="en-DE" sz="2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7DB5-9C39-924F-9BF1-810F42DA1DC8}"/>
              </a:ext>
            </a:extLst>
          </p:cNvPr>
          <p:cNvSpPr txBox="1"/>
          <p:nvPr/>
        </p:nvSpPr>
        <p:spPr>
          <a:xfrm>
            <a:off x="838200" y="4969252"/>
            <a:ext cx="1051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E" sz="3200" b="1" dirty="0"/>
              <a:t>Block 3 – Using it in class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DE" sz="3200" b="1" dirty="0"/>
              <a:t>Methodology</a:t>
            </a:r>
            <a:endParaRPr lang="en-DE" sz="3200" b="1" u="sng" dirty="0"/>
          </a:p>
          <a:p>
            <a:endParaRPr lang="en-DE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19AC1D-2B7F-794B-83F1-A75815EE66A6}"/>
              </a:ext>
            </a:extLst>
          </p:cNvPr>
          <p:cNvSpPr txBox="1"/>
          <p:nvPr/>
        </p:nvSpPr>
        <p:spPr>
          <a:xfrm>
            <a:off x="838200" y="3627805"/>
            <a:ext cx="47838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3200" b="1" dirty="0"/>
              <a:t>Block 2 – Trying it yourself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E" sz="3200" b="1" dirty="0"/>
              <a:t>Tell your tale to a partner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989454-C645-C24D-B2C1-AE30E7C1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6</a:t>
            </a:fld>
            <a:endParaRPr lang="en-D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9AA9C9-3155-5E47-A5F0-3CF140E2C583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136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7113" y="2625480"/>
            <a:ext cx="9136752" cy="3976798"/>
          </a:xfrm>
        </p:spPr>
        <p:txBody>
          <a:bodyPr>
            <a:noAutofit/>
          </a:bodyPr>
          <a:lstStyle/>
          <a:p>
            <a:r>
              <a:rPr lang="en-GB" sz="4400" b="1" dirty="0"/>
              <a:t>Body language  </a:t>
            </a:r>
          </a:p>
          <a:p>
            <a:endParaRPr lang="en-GB" sz="4400" b="1" dirty="0"/>
          </a:p>
          <a:p>
            <a:r>
              <a:rPr lang="en-GB" sz="4400" b="1" dirty="0"/>
              <a:t>Eye contact </a:t>
            </a:r>
          </a:p>
          <a:p>
            <a:endParaRPr lang="en-GB" sz="4400" b="1" dirty="0"/>
          </a:p>
          <a:p>
            <a:r>
              <a:rPr lang="en-GB" sz="4400" b="1" dirty="0"/>
              <a:t>Voice</a:t>
            </a:r>
          </a:p>
          <a:p>
            <a:pPr marL="0" indent="0">
              <a:buNone/>
            </a:pPr>
            <a:endParaRPr lang="en-DE" sz="4400" b="1" i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CBF45B-84CD-E043-A5EE-9C60844A1094}"/>
              </a:ext>
            </a:extLst>
          </p:cNvPr>
          <p:cNvSpPr txBox="1"/>
          <p:nvPr/>
        </p:nvSpPr>
        <p:spPr>
          <a:xfrm>
            <a:off x="272321" y="1172415"/>
            <a:ext cx="117604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b="1" dirty="0"/>
              <a:t>Performance </a:t>
            </a:r>
            <a:r>
              <a:rPr lang="de-DE" sz="6000" b="1" dirty="0" err="1"/>
              <a:t>mode</a:t>
            </a:r>
            <a:r>
              <a:rPr lang="de-DE" sz="6000" b="1" dirty="0"/>
              <a:t> - </a:t>
            </a:r>
            <a:r>
              <a:rPr lang="de-DE" sz="6000" b="1" dirty="0" err="1"/>
              <a:t>Paralanguage</a:t>
            </a:r>
            <a:endParaRPr lang="en-DE" sz="6000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7</a:t>
            </a:fld>
            <a:endParaRPr lang="en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069CD5-22D2-FC45-BE43-7AD8E5843032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522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21" y="3429000"/>
            <a:ext cx="11647357" cy="1585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The amateur tells the words</a:t>
            </a:r>
          </a:p>
          <a:p>
            <a:pPr marL="0" indent="0">
              <a:buNone/>
            </a:pPr>
            <a:endParaRPr lang="en-DE" sz="4000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8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2EEA80-2801-4E41-8B79-8172980E3EDA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865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10EB-018C-BE43-9EBE-7207E6E6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257800" cy="735013"/>
          </a:xfrm>
        </p:spPr>
        <p:txBody>
          <a:bodyPr>
            <a:normAutofit/>
          </a:bodyPr>
          <a:lstStyle/>
          <a:p>
            <a:r>
              <a:rPr lang="en-DE" sz="2200" b="1" i="1" dirty="0">
                <a:solidFill>
                  <a:prstClr val="black"/>
                </a:solidFill>
              </a:rPr>
              <a:t>Using storytelling in the language classroom</a:t>
            </a:r>
            <a:br>
              <a:rPr lang="en-DE" sz="2200" dirty="0">
                <a:solidFill>
                  <a:prstClr val="black"/>
                </a:solidFill>
              </a:rPr>
            </a:br>
            <a:r>
              <a:rPr lang="en-DE" sz="1800" dirty="0">
                <a:solidFill>
                  <a:prstClr val="black"/>
                </a:solidFill>
              </a:rPr>
              <a:t>online workshop with Richard Martin</a:t>
            </a:r>
            <a:endParaRPr lang="en-DE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E8E4-D380-CB4A-B67F-EEC9D094F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21" y="3429000"/>
            <a:ext cx="11647357" cy="1585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The amateur tells the words</a:t>
            </a:r>
          </a:p>
          <a:p>
            <a:pPr marL="0" indent="0">
              <a:buNone/>
            </a:pPr>
            <a:r>
              <a:rPr lang="en-DE" sz="4000" b="1" i="1" dirty="0">
                <a:solidFill>
                  <a:srgbClr val="FF0000"/>
                </a:solidFill>
              </a:rPr>
              <a:t>	The professional tells the story</a:t>
            </a:r>
          </a:p>
          <a:p>
            <a:pPr marL="0" indent="0">
              <a:buNone/>
            </a:pPr>
            <a:endParaRPr lang="en-DE" sz="4000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B0F8-4574-7F44-8494-56FA6505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9F332-7827-2243-9CA7-8008061DAD58}" type="slidenum">
              <a:rPr lang="en-DE" smtClean="0"/>
              <a:t>9</a:t>
            </a:fld>
            <a:endParaRPr lang="en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798C09-6A85-9042-82B9-A6347BDBFC6E}"/>
              </a:ext>
            </a:extLst>
          </p:cNvPr>
          <p:cNvSpPr/>
          <p:nvPr/>
        </p:nvSpPr>
        <p:spPr>
          <a:xfrm>
            <a:off x="114526" y="623452"/>
            <a:ext cx="11881162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504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>
            <a:lumMod val="75000"/>
          </a:schemeClr>
        </a:solidFill>
      </a:spPr>
      <a:bodyPr rot="0" spcFirstLastPara="0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l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marL="571500" indent="-571500" algn="l">
          <a:buFont typeface="Arial" panose="020B0604020202020204" pitchFamily="34" charset="0"/>
          <a:buChar char="•"/>
          <a:defRPr sz="4000" b="1" u="sng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20937</TotalTime>
  <Words>1229</Words>
  <Application>Microsoft Macintosh PowerPoint</Application>
  <PresentationFormat>Widescreen</PresentationFormat>
  <Paragraphs>215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PowerPoint Presentation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  <vt:lpstr>Using storytelling in the language classroom online workshop with Richard Martin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storytelling in the language classroom</dc:title>
  <dc:creator>Richard Martin</dc:creator>
  <cp:lastModifiedBy>Richard Martin</cp:lastModifiedBy>
  <cp:revision>184</cp:revision>
  <dcterms:created xsi:type="dcterms:W3CDTF">2020-03-29T15:05:44Z</dcterms:created>
  <dcterms:modified xsi:type="dcterms:W3CDTF">2021-05-06T07:42:45Z</dcterms:modified>
</cp:coreProperties>
</file>